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</p:sldIdLst>
  <p:sldSz cx="9144000" cy="5143500" type="screen16x9"/>
  <p:notesSz cx="51435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Inter" panose="020B0604020202020204" charset="0"/>
      <p:regular r:id="rId17"/>
    </p:embeddedFont>
    <p:embeddedFont>
      <p:font typeface="Inter Bold" panose="020B0604020202020204" charset="0"/>
      <p:regular r:id="rId18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0" d="100"/>
          <a:sy n="90" d="100"/>
        </p:scale>
        <p:origin x="6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575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8" y="1974649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0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RUBRIK PENILAIAN UAS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3228972" y="2659906"/>
            <a:ext cx="3033823" cy="726957"/>
          </a:xfrm>
          <a:prstGeom prst="roundRect">
            <a:avLst>
              <a:gd name="adj" fmla="val 22104"/>
            </a:avLst>
          </a:prstGeom>
          <a:solidFill>
            <a:srgbClr val="DADBF1"/>
          </a:solidFill>
          <a:ln/>
        </p:spPr>
      </p:sp>
      <p:sp>
        <p:nvSpPr>
          <p:cNvPr id="5" name="Text 3"/>
          <p:cNvSpPr/>
          <p:nvPr/>
        </p:nvSpPr>
        <p:spPr>
          <a:xfrm>
            <a:off x="3582792" y="2828261"/>
            <a:ext cx="1163092" cy="925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2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KELAS E2 &amp; E4</a:t>
            </a:r>
            <a:endParaRPr lang="en-US" sz="2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D94929C-EF02-4163-9522-F390717E1E00}"/>
              </a:ext>
            </a:extLst>
          </p:cNvPr>
          <p:cNvSpPr txBox="1"/>
          <p:nvPr/>
        </p:nvSpPr>
        <p:spPr>
          <a:xfrm>
            <a:off x="3154326" y="2216183"/>
            <a:ext cx="323229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/>
              <a:t>TERIMA KASIH</a:t>
            </a:r>
            <a:endParaRPr lang="en-ID" sz="2500" b="1" dirty="0"/>
          </a:p>
        </p:txBody>
      </p:sp>
    </p:spTree>
    <p:extLst>
      <p:ext uri="{BB962C8B-B14F-4D97-AF65-F5344CB8AC3E}">
        <p14:creationId xmlns:p14="http://schemas.microsoft.com/office/powerpoint/2010/main" val="3528343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20" y="811514"/>
            <a:ext cx="1120030" cy="262281"/>
          </a:xfrm>
          <a:prstGeom prst="roundRect">
            <a:avLst>
              <a:gd name="adj" fmla="val 22104"/>
            </a:avLst>
          </a:prstGeom>
          <a:solidFill>
            <a:srgbClr val="DADBF1"/>
          </a:solidFill>
          <a:ln/>
        </p:spPr>
        <p:txBody>
          <a:bodyPr/>
          <a:lstStyle/>
          <a:p>
            <a:pPr algn="ctr"/>
            <a:r>
              <a:rPr lang="en-US" sz="12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KELAS E2</a:t>
            </a:r>
            <a:endParaRPr lang="en-US" sz="1200" b="1" dirty="0"/>
          </a:p>
          <a:p>
            <a:pPr algn="ctr"/>
            <a:endParaRPr lang="en-ID" sz="1200" b="1" dirty="0"/>
          </a:p>
        </p:txBody>
      </p:sp>
      <p:sp>
        <p:nvSpPr>
          <p:cNvPr id="3" name="Text 1"/>
          <p:cNvSpPr/>
          <p:nvPr/>
        </p:nvSpPr>
        <p:spPr>
          <a:xfrm>
            <a:off x="570533" y="1433959"/>
            <a:ext cx="1045616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715784" y="1474261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Gambaran </a:t>
            </a:r>
            <a:r>
              <a:rPr lang="en-US" sz="2400" b="1" dirty="0" err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Umum</a:t>
            </a:r>
            <a:r>
              <a:rPr lang="en-US" sz="24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Penilaian</a:t>
            </a:r>
            <a:endParaRPr lang="en-US" sz="2400" b="1" dirty="0">
              <a:solidFill>
                <a:srgbClr val="000000"/>
              </a:solidFill>
              <a:latin typeface="Inter Bold" pitchFamily="34" charset="0"/>
              <a:ea typeface="Inter Bold" pitchFamily="34" charset="-122"/>
              <a:cs typeface="Inter Bold" pitchFamily="34" charset="-120"/>
            </a:endParaRPr>
          </a:p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Kelas E2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496119" y="2744912"/>
            <a:ext cx="2634555" cy="1756204"/>
          </a:xfrm>
          <a:prstGeom prst="roundRect">
            <a:avLst>
              <a:gd name="adj" fmla="val 5200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24855" y="2873648"/>
            <a:ext cx="2377083" cy="1986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 err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Presentasi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24855" y="3146672"/>
            <a:ext cx="2377083" cy="10354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1450" indent="-171450" algn="l">
              <a:lnSpc>
                <a:spcPct val="150000"/>
              </a:lnSpc>
              <a:spcAft>
                <a:spcPts val="55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Kejelasan Proses Bisnis</a:t>
            </a:r>
            <a:endParaRPr lang="en-US" sz="1200" dirty="0"/>
          </a:p>
          <a:p>
            <a:pPr marL="171450" indent="-1714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Feasibilitas</a:t>
            </a: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2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Solusi</a:t>
            </a:r>
            <a:endParaRPr lang="en-US" sz="1200" dirty="0">
              <a:solidFill>
                <a:srgbClr val="272525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171450" indent="-1714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Kualitas</a:t>
            </a: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BMC</a:t>
            </a:r>
            <a:endParaRPr lang="en-US" sz="1200" dirty="0"/>
          </a:p>
          <a:p>
            <a:pPr marL="171450" indent="-1714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254648" y="2744911"/>
            <a:ext cx="2634630" cy="1756203"/>
          </a:xfrm>
          <a:prstGeom prst="roundRect">
            <a:avLst>
              <a:gd name="adj" fmla="val 5200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383384" y="2873648"/>
            <a:ext cx="2377157" cy="1986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Expo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383384" y="3146673"/>
            <a:ext cx="2377157" cy="4713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1450" indent="-171450" algn="l">
              <a:lnSpc>
                <a:spcPct val="133000"/>
              </a:lnSpc>
              <a:buFont typeface="Arial" panose="020B0604020202020204" pitchFamily="34" charset="0"/>
              <a:buChar char="•"/>
            </a:pPr>
            <a:r>
              <a:rPr lang="en-US" sz="12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Fungsionalitas</a:t>
            </a: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Prototipe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013252" y="2744912"/>
            <a:ext cx="2634555" cy="1756202"/>
          </a:xfrm>
          <a:prstGeom prst="roundRect">
            <a:avLst>
              <a:gd name="adj" fmla="val 5200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141988" y="2873648"/>
            <a:ext cx="2377083" cy="1986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Total Bobot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6141988" y="3146673"/>
            <a:ext cx="2377083" cy="4713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 × 25% = </a:t>
            </a: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100%</a:t>
            </a:r>
            <a:endParaRPr lang="en-US" sz="12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Skor 1–5 per indikator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582588"/>
            <a:ext cx="1311994" cy="188565"/>
          </a:xfrm>
          <a:prstGeom prst="roundRect">
            <a:avLst>
              <a:gd name="adj" fmla="val 22104"/>
            </a:avLst>
          </a:prstGeom>
          <a:solidFill>
            <a:srgbClr val="DADBF1"/>
          </a:solidFill>
          <a:ln/>
        </p:spPr>
      </p:sp>
      <p:sp>
        <p:nvSpPr>
          <p:cNvPr id="3" name="Text 1"/>
          <p:cNvSpPr/>
          <p:nvPr/>
        </p:nvSpPr>
        <p:spPr>
          <a:xfrm>
            <a:off x="570533" y="619795"/>
            <a:ext cx="1620366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KELAS E2 – INDIKATOR 1</a:t>
            </a:r>
            <a:endParaRPr lang="en-US" sz="750" b="1" dirty="0"/>
          </a:p>
        </p:txBody>
      </p:sp>
      <p:sp>
        <p:nvSpPr>
          <p:cNvPr id="4" name="Shape 2"/>
          <p:cNvSpPr/>
          <p:nvPr/>
        </p:nvSpPr>
        <p:spPr>
          <a:xfrm>
            <a:off x="1870100" y="582588"/>
            <a:ext cx="736104" cy="188565"/>
          </a:xfrm>
          <a:prstGeom prst="roundRect">
            <a:avLst>
              <a:gd name="adj" fmla="val 22104"/>
            </a:avLst>
          </a:prstGeom>
          <a:noFill/>
          <a:ln w="4763">
            <a:solidFill>
              <a:srgbClr val="4950B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944514" y="619795"/>
            <a:ext cx="1044476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750" b="1" dirty="0">
                <a:solidFill>
                  <a:srgbClr val="4950B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BOBOT 25%</a:t>
            </a:r>
            <a:endParaRPr lang="en-US" sz="750" b="1" dirty="0"/>
          </a:p>
        </p:txBody>
      </p:sp>
      <p:sp>
        <p:nvSpPr>
          <p:cNvPr id="6" name="Text 4"/>
          <p:cNvSpPr/>
          <p:nvPr/>
        </p:nvSpPr>
        <p:spPr>
          <a:xfrm>
            <a:off x="496119" y="820713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Kejelasan Proses Bisnis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496119" y="1394296"/>
            <a:ext cx="8151763" cy="3166542"/>
          </a:xfrm>
          <a:prstGeom prst="roundRect">
            <a:avLst>
              <a:gd name="adj" fmla="val 1645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96119" y="1758255"/>
            <a:ext cx="8151763" cy="775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496119" y="2318296"/>
            <a:ext cx="8151763" cy="775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496119" y="2878336"/>
            <a:ext cx="8151763" cy="775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496119" y="3438376"/>
            <a:ext cx="8151763" cy="775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496119" y="3998416"/>
            <a:ext cx="8151763" cy="775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500881" y="1399059"/>
            <a:ext cx="4071119" cy="359197"/>
          </a:xfrm>
          <a:prstGeom prst="rect">
            <a:avLst/>
          </a:prstGeom>
          <a:solidFill>
            <a:srgbClr val="4950BC"/>
          </a:solidFill>
          <a:ln/>
        </p:spPr>
      </p:sp>
      <p:sp>
        <p:nvSpPr>
          <p:cNvPr id="14" name="Text 12"/>
          <p:cNvSpPr/>
          <p:nvPr/>
        </p:nvSpPr>
        <p:spPr>
          <a:xfrm>
            <a:off x="624855" y="1478235"/>
            <a:ext cx="428037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Skor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4572000" y="1399059"/>
            <a:ext cx="4071119" cy="359197"/>
          </a:xfrm>
          <a:prstGeom prst="rect">
            <a:avLst/>
          </a:prstGeom>
          <a:solidFill>
            <a:srgbClr val="4950BC"/>
          </a:solidFill>
          <a:ln/>
        </p:spPr>
      </p:sp>
      <p:sp>
        <p:nvSpPr>
          <p:cNvPr id="16" name="Text 14"/>
          <p:cNvSpPr/>
          <p:nvPr/>
        </p:nvSpPr>
        <p:spPr>
          <a:xfrm>
            <a:off x="4695974" y="1478235"/>
            <a:ext cx="428037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Kriteria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624855" y="1839813"/>
            <a:ext cx="428037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 – Sangat Kurang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4695974" y="1839813"/>
            <a:ext cx="3823171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Proses bisnis tidak dijelaskan atau sangat tidak jelas; alur tidak dapat dipahami sama sekali.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24855" y="2399854"/>
            <a:ext cx="428037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 – Kurang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4695974" y="2399854"/>
            <a:ext cx="3823171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Dijelaskan sebagian; alur masih membingungkan dan banyak celah informasi.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624855" y="2959894"/>
            <a:ext cx="428037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3 – Cukup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695974" y="2959894"/>
            <a:ext cx="3823171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Cukup jelas, namun beberapa bagian alur kurang detail atau kurang runtut.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624855" y="3519934"/>
            <a:ext cx="428037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4 – Baik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4695974" y="3519934"/>
            <a:ext cx="3823171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Jelas dan runtut, mudah dipahami audiens dengan sedikit catatan.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624855" y="4079974"/>
            <a:ext cx="428037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5 – Sangat Baik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4695974" y="4079974"/>
            <a:ext cx="3823171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Sangat jelas, sistematis, dan runtut dari input hingga output; mudah dipahami secara menyeluruh.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478334"/>
            <a:ext cx="1513061" cy="188565"/>
          </a:xfrm>
          <a:prstGeom prst="roundRect">
            <a:avLst>
              <a:gd name="adj" fmla="val 22104"/>
            </a:avLst>
          </a:prstGeom>
          <a:solidFill>
            <a:srgbClr val="DADBF1"/>
          </a:solidFill>
          <a:ln/>
        </p:spPr>
      </p:sp>
      <p:sp>
        <p:nvSpPr>
          <p:cNvPr id="3" name="Text 1"/>
          <p:cNvSpPr/>
          <p:nvPr/>
        </p:nvSpPr>
        <p:spPr>
          <a:xfrm>
            <a:off x="570533" y="515541"/>
            <a:ext cx="1821433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KELAS E2 – INDIKATOR 2 &amp; 3</a:t>
            </a:r>
            <a:endParaRPr lang="en-US" sz="750" b="1" dirty="0"/>
          </a:p>
        </p:txBody>
      </p:sp>
      <p:sp>
        <p:nvSpPr>
          <p:cNvPr id="4" name="Shape 2"/>
          <p:cNvSpPr/>
          <p:nvPr/>
        </p:nvSpPr>
        <p:spPr>
          <a:xfrm>
            <a:off x="2071167" y="478334"/>
            <a:ext cx="1603772" cy="188565"/>
          </a:xfrm>
          <a:prstGeom prst="roundRect">
            <a:avLst>
              <a:gd name="adj" fmla="val 22104"/>
            </a:avLst>
          </a:prstGeom>
          <a:noFill/>
          <a:ln w="4763">
            <a:solidFill>
              <a:srgbClr val="4950B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145581" y="515541"/>
            <a:ext cx="1912144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750" b="1" dirty="0">
                <a:solidFill>
                  <a:srgbClr val="4950B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BOBOT 25% MASING-MASING</a:t>
            </a:r>
            <a:endParaRPr lang="en-US" sz="750" b="1" dirty="0"/>
          </a:p>
        </p:txBody>
      </p:sp>
      <p:sp>
        <p:nvSpPr>
          <p:cNvPr id="6" name="Text 4"/>
          <p:cNvSpPr/>
          <p:nvPr/>
        </p:nvSpPr>
        <p:spPr>
          <a:xfrm>
            <a:off x="496119" y="716459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Feasibilitas Solusi &amp; Kualitas BMC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406822" y="1290042"/>
            <a:ext cx="4103191" cy="3375124"/>
          </a:xfrm>
          <a:prstGeom prst="roundRect">
            <a:avLst>
              <a:gd name="adj" fmla="val 2646"/>
            </a:avLst>
          </a:prstGeom>
          <a:solidFill>
            <a:srgbClr val="4950BC"/>
          </a:solidFill>
          <a:ln/>
        </p:spPr>
      </p:sp>
      <p:sp>
        <p:nvSpPr>
          <p:cNvPr id="8" name="Text 6"/>
          <p:cNvSpPr/>
          <p:nvPr/>
        </p:nvSpPr>
        <p:spPr>
          <a:xfrm>
            <a:off x="530796" y="1414016"/>
            <a:ext cx="385524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Feasibilitas Solusi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30796" y="1815629"/>
            <a:ext cx="61987" cy="61987"/>
          </a:xfrm>
          <a:prstGeom prst="ellipse">
            <a:avLst/>
          </a:prstGeom>
          <a:solidFill>
            <a:srgbClr val="4950BC"/>
          </a:solidFill>
          <a:ln/>
        </p:spPr>
      </p:sp>
      <p:sp>
        <p:nvSpPr>
          <p:cNvPr id="10" name="Text 8"/>
          <p:cNvSpPr/>
          <p:nvPr/>
        </p:nvSpPr>
        <p:spPr>
          <a:xfrm>
            <a:off x="716756" y="1747391"/>
            <a:ext cx="366928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Skor 1:</a:t>
            </a: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Solusi tidak realistis, tidak dapat diimplementasikan.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530796" y="2262113"/>
            <a:ext cx="61987" cy="61987"/>
          </a:xfrm>
          <a:prstGeom prst="ellipse">
            <a:avLst/>
          </a:prstGeom>
          <a:solidFill>
            <a:srgbClr val="4950BC"/>
          </a:solidFill>
          <a:ln/>
        </p:spPr>
      </p:sp>
      <p:sp>
        <p:nvSpPr>
          <p:cNvPr id="12" name="Text 10"/>
          <p:cNvSpPr/>
          <p:nvPr/>
        </p:nvSpPr>
        <p:spPr>
          <a:xfrm>
            <a:off x="716756" y="2193875"/>
            <a:ext cx="366928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Skor 2:</a:t>
            </a: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Kurang realistis; banyak kendala teknis/biaya belum dipikirkan.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530796" y="2907060"/>
            <a:ext cx="61987" cy="61987"/>
          </a:xfrm>
          <a:prstGeom prst="ellipse">
            <a:avLst/>
          </a:prstGeom>
          <a:solidFill>
            <a:srgbClr val="4950BC"/>
          </a:solidFill>
          <a:ln/>
        </p:spPr>
      </p:sp>
      <p:sp>
        <p:nvSpPr>
          <p:cNvPr id="14" name="Text 12"/>
          <p:cNvSpPr/>
          <p:nvPr/>
        </p:nvSpPr>
        <p:spPr>
          <a:xfrm>
            <a:off x="716756" y="2838822"/>
            <a:ext cx="366928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Skor 3:</a:t>
            </a: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Cukup realistis, namun aspek implementasi belum matang.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530796" y="3552006"/>
            <a:ext cx="61987" cy="61987"/>
          </a:xfrm>
          <a:prstGeom prst="ellipse">
            <a:avLst/>
          </a:prstGeom>
          <a:solidFill>
            <a:srgbClr val="4950BC"/>
          </a:solidFill>
          <a:ln/>
        </p:spPr>
      </p:sp>
      <p:sp>
        <p:nvSpPr>
          <p:cNvPr id="16" name="Text 14"/>
          <p:cNvSpPr/>
          <p:nvPr/>
        </p:nvSpPr>
        <p:spPr>
          <a:xfrm>
            <a:off x="716756" y="3483769"/>
            <a:ext cx="366928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Skor 4:</a:t>
            </a: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Realistis dan mempertimbangkan sebagian besar aspek implementasi.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530796" y="4196953"/>
            <a:ext cx="61987" cy="61987"/>
          </a:xfrm>
          <a:prstGeom prst="ellipse">
            <a:avLst/>
          </a:prstGeom>
          <a:solidFill>
            <a:srgbClr val="4950BC"/>
          </a:solidFill>
          <a:ln/>
        </p:spPr>
      </p:sp>
      <p:sp>
        <p:nvSpPr>
          <p:cNvPr id="18" name="Text 16"/>
          <p:cNvSpPr/>
          <p:nvPr/>
        </p:nvSpPr>
        <p:spPr>
          <a:xfrm>
            <a:off x="716756" y="4128715"/>
            <a:ext cx="366928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Skor 5:</a:t>
            </a: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Sangat realistis; seluruh aspek teknis, biaya, waktu, dan sumber daya dipertimbangkan matang.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4728046" y="1414016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Kualitas BMC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4728046" y="1815629"/>
            <a:ext cx="61987" cy="61987"/>
          </a:xfrm>
          <a:prstGeom prst="ellipse">
            <a:avLst/>
          </a:prstGeom>
          <a:solidFill>
            <a:srgbClr val="4950BC"/>
          </a:solidFill>
          <a:ln/>
        </p:spPr>
      </p:sp>
      <p:sp>
        <p:nvSpPr>
          <p:cNvPr id="21" name="Text 19"/>
          <p:cNvSpPr/>
          <p:nvPr/>
        </p:nvSpPr>
        <p:spPr>
          <a:xfrm>
            <a:off x="4914007" y="1747391"/>
            <a:ext cx="373863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Skor 1:</a:t>
            </a: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BMC tidak lengkap; komponen utama hilang atau tidak diisi.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4728046" y="2460575"/>
            <a:ext cx="61987" cy="61987"/>
          </a:xfrm>
          <a:prstGeom prst="ellipse">
            <a:avLst/>
          </a:prstGeom>
          <a:solidFill>
            <a:srgbClr val="4950BC"/>
          </a:solidFill>
          <a:ln/>
        </p:spPr>
      </p:sp>
      <p:sp>
        <p:nvSpPr>
          <p:cNvPr id="23" name="Text 21"/>
          <p:cNvSpPr/>
          <p:nvPr/>
        </p:nvSpPr>
        <p:spPr>
          <a:xfrm>
            <a:off x="4914007" y="2392338"/>
            <a:ext cx="373863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Skor 2:</a:t>
            </a: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Lengkap sebagian; beberapa blok tidak diisi atau tidak relevan.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4728046" y="3105522"/>
            <a:ext cx="61987" cy="61987"/>
          </a:xfrm>
          <a:prstGeom prst="ellipse">
            <a:avLst/>
          </a:prstGeom>
          <a:solidFill>
            <a:srgbClr val="4950BC"/>
          </a:solidFill>
          <a:ln/>
        </p:spPr>
      </p:sp>
      <p:sp>
        <p:nvSpPr>
          <p:cNvPr id="25" name="Text 23"/>
          <p:cNvSpPr/>
          <p:nvPr/>
        </p:nvSpPr>
        <p:spPr>
          <a:xfrm>
            <a:off x="4914007" y="3037284"/>
            <a:ext cx="373863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Skor 3:</a:t>
            </a: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Lengkap, namun keterkaitan antar blok masih lemah.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4728046" y="3552006"/>
            <a:ext cx="61987" cy="61987"/>
          </a:xfrm>
          <a:prstGeom prst="ellipse">
            <a:avLst/>
          </a:prstGeom>
          <a:solidFill>
            <a:srgbClr val="4950BC"/>
          </a:solidFill>
          <a:ln/>
        </p:spPr>
      </p:sp>
      <p:sp>
        <p:nvSpPr>
          <p:cNvPr id="27" name="Text 25"/>
          <p:cNvSpPr/>
          <p:nvPr/>
        </p:nvSpPr>
        <p:spPr>
          <a:xfrm>
            <a:off x="4914007" y="3483769"/>
            <a:ext cx="373863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Skor 4:</a:t>
            </a: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Lengkap dan sebagian besar blok saling terkait logis dan konsisten.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4728046" y="4196953"/>
            <a:ext cx="61987" cy="61987"/>
          </a:xfrm>
          <a:prstGeom prst="ellipse">
            <a:avLst/>
          </a:prstGeom>
          <a:solidFill>
            <a:srgbClr val="4950BC"/>
          </a:solidFill>
          <a:ln/>
        </p:spPr>
      </p:sp>
      <p:sp>
        <p:nvSpPr>
          <p:cNvPr id="29" name="Text 27"/>
          <p:cNvSpPr/>
          <p:nvPr/>
        </p:nvSpPr>
        <p:spPr>
          <a:xfrm>
            <a:off x="4914007" y="4128715"/>
            <a:ext cx="373863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Skor 5:</a:t>
            </a: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Seluruh blok saling terkait logis, mencerminkan model bisnis yang kuat dan koheren.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371549"/>
            <a:ext cx="1127150" cy="158874"/>
          </a:xfrm>
          <a:prstGeom prst="roundRect">
            <a:avLst>
              <a:gd name="adj" fmla="val 22135"/>
            </a:avLst>
          </a:prstGeom>
          <a:solidFill>
            <a:srgbClr val="DADBF1"/>
          </a:solidFill>
          <a:ln/>
        </p:spPr>
      </p:sp>
      <p:sp>
        <p:nvSpPr>
          <p:cNvPr id="3" name="Text 1"/>
          <p:cNvSpPr/>
          <p:nvPr/>
        </p:nvSpPr>
        <p:spPr>
          <a:xfrm>
            <a:off x="558850" y="402878"/>
            <a:ext cx="1458888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6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KELAS E2 – INDIKATOR 4</a:t>
            </a:r>
            <a:endParaRPr lang="en-US" sz="650" b="1" dirty="0"/>
          </a:p>
        </p:txBody>
      </p:sp>
      <p:sp>
        <p:nvSpPr>
          <p:cNvPr id="4" name="Shape 2"/>
          <p:cNvSpPr/>
          <p:nvPr/>
        </p:nvSpPr>
        <p:spPr>
          <a:xfrm>
            <a:off x="1675581" y="371549"/>
            <a:ext cx="920948" cy="158874"/>
          </a:xfrm>
          <a:prstGeom prst="roundRect">
            <a:avLst>
              <a:gd name="adj" fmla="val 22135"/>
            </a:avLst>
          </a:prstGeom>
          <a:noFill/>
          <a:ln w="4763">
            <a:solidFill>
              <a:srgbClr val="4950B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738313" y="402878"/>
            <a:ext cx="1252686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650" b="1" dirty="0">
                <a:solidFill>
                  <a:srgbClr val="4950B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EXPO | BOBOT 25%</a:t>
            </a:r>
            <a:endParaRPr lang="en-US" sz="650" b="1" dirty="0"/>
          </a:p>
        </p:txBody>
      </p:sp>
      <p:sp>
        <p:nvSpPr>
          <p:cNvPr id="6" name="Text 4"/>
          <p:cNvSpPr/>
          <p:nvPr/>
        </p:nvSpPr>
        <p:spPr>
          <a:xfrm>
            <a:off x="496119" y="565696"/>
            <a:ext cx="8151763" cy="3270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Fungsionalitas Prototipe</a:t>
            </a:r>
            <a:endParaRPr lang="en-US" sz="2050" dirty="0"/>
          </a:p>
        </p:txBody>
      </p:sp>
      <p:sp>
        <p:nvSpPr>
          <p:cNvPr id="7" name="Text 5"/>
          <p:cNvSpPr/>
          <p:nvPr/>
        </p:nvSpPr>
        <p:spPr>
          <a:xfrm>
            <a:off x="496119" y="890179"/>
            <a:ext cx="8608963" cy="154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Dinilai saat sesi </a:t>
            </a:r>
            <a:r>
              <a:rPr lang="en-US" sz="1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Expo</a:t>
            </a: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Prototipe harus menunjukkan kemampuan fungsional yang memadai </a:t>
            </a:r>
            <a:r>
              <a:rPr lang="en-US" sz="11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sesuai</a:t>
            </a: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</a:p>
          <a:p>
            <a:pPr marL="0" indent="0" algn="l">
              <a:lnSpc>
                <a:spcPct val="123000"/>
              </a:lnSpc>
              <a:buNone/>
            </a:pPr>
            <a:r>
              <a:rPr lang="en-US" sz="11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rencana</a:t>
            </a: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pengembangan.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600745" y="1435894"/>
            <a:ext cx="104626" cy="470967"/>
          </a:xfrm>
          <a:prstGeom prst="roundRect">
            <a:avLst>
              <a:gd name="adj" fmla="val 42015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96119" y="1367210"/>
            <a:ext cx="313953" cy="313953"/>
          </a:xfrm>
          <a:prstGeom prst="ellipse">
            <a:avLst/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4625" y="1445716"/>
            <a:ext cx="156939" cy="156939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898327" y="1383581"/>
            <a:ext cx="7749555" cy="16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Skor 1 – Sangat Kurang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898327" y="1600051"/>
            <a:ext cx="7749555" cy="154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Prototipe tidak berfungsi sama sekali.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757684" y="2152129"/>
            <a:ext cx="104626" cy="470967"/>
          </a:xfrm>
          <a:prstGeom prst="roundRect">
            <a:avLst>
              <a:gd name="adj" fmla="val 42015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53058" y="2083445"/>
            <a:ext cx="313953" cy="313953"/>
          </a:xfrm>
          <a:prstGeom prst="ellipse">
            <a:avLst/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31565" y="2161952"/>
            <a:ext cx="156939" cy="156939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1055266" y="2099816"/>
            <a:ext cx="7592616" cy="16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Skor 2 – Kurang</a:t>
            </a:r>
            <a:endParaRPr lang="en-US" sz="1200" dirty="0"/>
          </a:p>
        </p:txBody>
      </p:sp>
      <p:sp>
        <p:nvSpPr>
          <p:cNvPr id="17" name="Text 13"/>
          <p:cNvSpPr/>
          <p:nvPr/>
        </p:nvSpPr>
        <p:spPr>
          <a:xfrm>
            <a:off x="1055266" y="2316287"/>
            <a:ext cx="7592616" cy="154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Berfungsi untuk sebagian kecil fitur; banyak error/bug yang mengganggu.</a:t>
            </a:r>
            <a:endParaRPr lang="en-US" sz="1200" dirty="0"/>
          </a:p>
        </p:txBody>
      </p:sp>
      <p:sp>
        <p:nvSpPr>
          <p:cNvPr id="18" name="Shape 14"/>
          <p:cNvSpPr/>
          <p:nvPr/>
        </p:nvSpPr>
        <p:spPr>
          <a:xfrm>
            <a:off x="914698" y="2868364"/>
            <a:ext cx="104626" cy="470967"/>
          </a:xfrm>
          <a:prstGeom prst="roundRect">
            <a:avLst>
              <a:gd name="adj" fmla="val 42015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19" name="Shape 15"/>
          <p:cNvSpPr/>
          <p:nvPr/>
        </p:nvSpPr>
        <p:spPr>
          <a:xfrm>
            <a:off x="810071" y="2799680"/>
            <a:ext cx="313953" cy="313953"/>
          </a:xfrm>
          <a:prstGeom prst="ellipse">
            <a:avLst/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pic>
        <p:nvPicPr>
          <p:cNvPr id="20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88578" y="2878187"/>
            <a:ext cx="156939" cy="156939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1212279" y="2816051"/>
            <a:ext cx="7435602" cy="16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Skor 3 – Cukup</a:t>
            </a:r>
            <a:endParaRPr lang="en-US" sz="1200" dirty="0"/>
          </a:p>
        </p:txBody>
      </p:sp>
      <p:sp>
        <p:nvSpPr>
          <p:cNvPr id="22" name="Text 17"/>
          <p:cNvSpPr/>
          <p:nvPr/>
        </p:nvSpPr>
        <p:spPr>
          <a:xfrm>
            <a:off x="1212279" y="3032522"/>
            <a:ext cx="7435602" cy="154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Berfungsi untuk fitur utama, namun masih ada beberapa kendala teknis.</a:t>
            </a:r>
            <a:endParaRPr lang="en-US" sz="1200" dirty="0"/>
          </a:p>
        </p:txBody>
      </p:sp>
      <p:sp>
        <p:nvSpPr>
          <p:cNvPr id="23" name="Shape 18"/>
          <p:cNvSpPr/>
          <p:nvPr/>
        </p:nvSpPr>
        <p:spPr>
          <a:xfrm>
            <a:off x="1071711" y="3584600"/>
            <a:ext cx="104626" cy="470967"/>
          </a:xfrm>
          <a:prstGeom prst="roundRect">
            <a:avLst>
              <a:gd name="adj" fmla="val 42015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24" name="Shape 19"/>
          <p:cNvSpPr/>
          <p:nvPr/>
        </p:nvSpPr>
        <p:spPr>
          <a:xfrm>
            <a:off x="967085" y="3515916"/>
            <a:ext cx="313953" cy="313953"/>
          </a:xfrm>
          <a:prstGeom prst="ellipse">
            <a:avLst/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pic>
        <p:nvPicPr>
          <p:cNvPr id="25" name="Image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45592" y="3594422"/>
            <a:ext cx="156939" cy="156939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1369293" y="3532287"/>
            <a:ext cx="7278588" cy="16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Skor 4 – Baik</a:t>
            </a:r>
            <a:endParaRPr lang="en-US" sz="1200" dirty="0"/>
          </a:p>
        </p:txBody>
      </p:sp>
      <p:sp>
        <p:nvSpPr>
          <p:cNvPr id="27" name="Text 21"/>
          <p:cNvSpPr/>
          <p:nvPr/>
        </p:nvSpPr>
        <p:spPr>
          <a:xfrm>
            <a:off x="1369293" y="3748757"/>
            <a:ext cx="7278588" cy="154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Berfungsi dengan baik untuk hampir seluruh fitur yang direncanakan.</a:t>
            </a:r>
            <a:endParaRPr lang="en-US" sz="1200" dirty="0"/>
          </a:p>
        </p:txBody>
      </p:sp>
      <p:sp>
        <p:nvSpPr>
          <p:cNvPr id="28" name="Shape 22"/>
          <p:cNvSpPr/>
          <p:nvPr/>
        </p:nvSpPr>
        <p:spPr>
          <a:xfrm>
            <a:off x="1316980" y="4374951"/>
            <a:ext cx="104626" cy="470967"/>
          </a:xfrm>
          <a:prstGeom prst="roundRect">
            <a:avLst>
              <a:gd name="adj" fmla="val 42015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29" name="Shape 23"/>
          <p:cNvSpPr/>
          <p:nvPr/>
        </p:nvSpPr>
        <p:spPr>
          <a:xfrm>
            <a:off x="1214771" y="4209269"/>
            <a:ext cx="313953" cy="313953"/>
          </a:xfrm>
          <a:prstGeom prst="ellipse">
            <a:avLst/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pic>
        <p:nvPicPr>
          <p:cNvPr id="30" name="Image 4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298781" y="4310658"/>
            <a:ext cx="156939" cy="156939"/>
          </a:xfrm>
          <a:prstGeom prst="rect">
            <a:avLst/>
          </a:prstGeom>
        </p:spPr>
      </p:pic>
      <p:sp>
        <p:nvSpPr>
          <p:cNvPr id="31" name="Text 24"/>
          <p:cNvSpPr/>
          <p:nvPr/>
        </p:nvSpPr>
        <p:spPr>
          <a:xfrm>
            <a:off x="1623269" y="4211463"/>
            <a:ext cx="7435602" cy="16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Skor 5 – Sangat Baik</a:t>
            </a:r>
            <a:endParaRPr lang="en-US" sz="1200" dirty="0"/>
          </a:p>
        </p:txBody>
      </p:sp>
      <p:sp>
        <p:nvSpPr>
          <p:cNvPr id="32" name="Text 25"/>
          <p:cNvSpPr/>
          <p:nvPr/>
        </p:nvSpPr>
        <p:spPr>
          <a:xfrm>
            <a:off x="1697968" y="4500599"/>
            <a:ext cx="7435602" cy="154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Berfungsi penuh sesuai rencana, stabil, dan siap digunakan/didemonstrasikan.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522700" y="677242"/>
            <a:ext cx="1437198" cy="279059"/>
          </a:xfrm>
          <a:prstGeom prst="roundRect">
            <a:avLst>
              <a:gd name="adj" fmla="val 22104"/>
            </a:avLst>
          </a:prstGeom>
          <a:solidFill>
            <a:srgbClr val="DADBF1"/>
          </a:solidFill>
          <a:ln/>
        </p:spPr>
      </p:sp>
      <p:sp>
        <p:nvSpPr>
          <p:cNvPr id="4" name="Text 1"/>
          <p:cNvSpPr/>
          <p:nvPr/>
        </p:nvSpPr>
        <p:spPr>
          <a:xfrm>
            <a:off x="779671" y="759695"/>
            <a:ext cx="923255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KELAS E4</a:t>
            </a:r>
            <a:endParaRPr lang="en-US" sz="1200" b="1" dirty="0"/>
          </a:p>
        </p:txBody>
      </p:sp>
      <p:sp>
        <p:nvSpPr>
          <p:cNvPr id="5" name="Text 2"/>
          <p:cNvSpPr/>
          <p:nvPr/>
        </p:nvSpPr>
        <p:spPr>
          <a:xfrm>
            <a:off x="2183969" y="1226067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 err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Gambaran</a:t>
            </a:r>
            <a:r>
              <a:rPr lang="en-US" sz="24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Umum</a:t>
            </a:r>
            <a:r>
              <a:rPr lang="en-US" sz="24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Penilaian</a:t>
            </a:r>
            <a:r>
              <a:rPr lang="en-US" sz="24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Kelas E4</a:t>
            </a:r>
            <a:endParaRPr lang="en-US" sz="2400" dirty="0"/>
          </a:p>
        </p:txBody>
      </p:sp>
      <p:sp>
        <p:nvSpPr>
          <p:cNvPr id="7" name="Shape 4"/>
          <p:cNvSpPr/>
          <p:nvPr/>
        </p:nvSpPr>
        <p:spPr>
          <a:xfrm>
            <a:off x="1057729" y="2193300"/>
            <a:ext cx="2987884" cy="1559478"/>
          </a:xfrm>
          <a:prstGeom prst="roundRect">
            <a:avLst>
              <a:gd name="adj" fmla="val 5200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343054" y="2385028"/>
            <a:ext cx="2041922" cy="1986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 err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Presentasi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1344249" y="2639156"/>
            <a:ext cx="2701364" cy="10333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1450" indent="-171450" algn="l">
              <a:lnSpc>
                <a:spcPct val="150000"/>
              </a:lnSpc>
              <a:spcAft>
                <a:spcPts val="550"/>
              </a:spcAft>
              <a:buFont typeface="Wingdings" panose="05000000000000000000" pitchFamily="2" charset="2"/>
              <a:buChar char="§"/>
            </a:pPr>
            <a:r>
              <a:rPr lang="en-US" sz="12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Kejelasan</a:t>
            </a: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2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Inovasi</a:t>
            </a: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(Story)</a:t>
            </a:r>
            <a:endParaRPr lang="en-US" sz="1200" dirty="0"/>
          </a:p>
          <a:p>
            <a:pPr marL="171450" indent="-17145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2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Kualitas</a:t>
            </a: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2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Pengembangan</a:t>
            </a: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BMC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2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Pertumbuhan</a:t>
            </a: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2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Penjualan</a:t>
            </a:r>
            <a:endParaRPr lang="en-US" sz="1200" dirty="0"/>
          </a:p>
          <a:p>
            <a:pPr marL="171450" indent="-17145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4766260" y="2207645"/>
            <a:ext cx="3190461" cy="1559478"/>
          </a:xfrm>
          <a:prstGeom prst="roundRect">
            <a:avLst>
              <a:gd name="adj" fmla="val 5200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086533" y="2341438"/>
            <a:ext cx="2041922" cy="1986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Expo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5086533" y="2651895"/>
            <a:ext cx="2041922" cy="4713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1450" indent="-171450" algn="l">
              <a:lnSpc>
                <a:spcPct val="133000"/>
              </a:lnSpc>
              <a:buFont typeface="Arial" panose="020B0604020202020204" pitchFamily="34" charset="0"/>
              <a:buChar char="•"/>
            </a:pPr>
            <a:r>
              <a:rPr lang="en-US" sz="12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Inovasi</a:t>
            </a: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Produk di E4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492506" y="4068917"/>
            <a:ext cx="8105688" cy="629774"/>
          </a:xfrm>
          <a:prstGeom prst="roundRect">
            <a:avLst>
              <a:gd name="adj" fmla="val 5200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269288" y="4252636"/>
            <a:ext cx="4465290" cy="1986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Total Bobot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3938122" y="4149185"/>
            <a:ext cx="2423368" cy="4713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 × 25% = </a:t>
            </a: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100%</a:t>
            </a:r>
            <a:endParaRPr lang="en-US" sz="1200" dirty="0"/>
          </a:p>
          <a:p>
            <a:pPr marL="0" indent="0" algn="ctr">
              <a:lnSpc>
                <a:spcPct val="133000"/>
              </a:lnSpc>
              <a:buNone/>
            </a:pP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Skor 1–5 per indikator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582588"/>
            <a:ext cx="1315566" cy="188565"/>
          </a:xfrm>
          <a:prstGeom prst="roundRect">
            <a:avLst>
              <a:gd name="adj" fmla="val 22104"/>
            </a:avLst>
          </a:prstGeom>
          <a:solidFill>
            <a:srgbClr val="DADBF1"/>
          </a:solidFill>
          <a:ln/>
        </p:spPr>
      </p:sp>
      <p:sp>
        <p:nvSpPr>
          <p:cNvPr id="3" name="Text 1"/>
          <p:cNvSpPr/>
          <p:nvPr/>
        </p:nvSpPr>
        <p:spPr>
          <a:xfrm>
            <a:off x="570533" y="619795"/>
            <a:ext cx="1623938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KELAS E4 – INDIKATOR 1</a:t>
            </a:r>
            <a:endParaRPr lang="en-US" sz="750" b="1" dirty="0"/>
          </a:p>
        </p:txBody>
      </p:sp>
      <p:sp>
        <p:nvSpPr>
          <p:cNvPr id="4" name="Shape 2"/>
          <p:cNvSpPr/>
          <p:nvPr/>
        </p:nvSpPr>
        <p:spPr>
          <a:xfrm>
            <a:off x="1873672" y="582588"/>
            <a:ext cx="1423988" cy="188565"/>
          </a:xfrm>
          <a:prstGeom prst="roundRect">
            <a:avLst>
              <a:gd name="adj" fmla="val 22104"/>
            </a:avLst>
          </a:prstGeom>
          <a:noFill/>
          <a:ln w="4763">
            <a:solidFill>
              <a:srgbClr val="4950B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948086" y="619795"/>
            <a:ext cx="1732359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750" b="1" dirty="0">
                <a:solidFill>
                  <a:srgbClr val="4950B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PRESENTASI | BOBOT 25%</a:t>
            </a:r>
            <a:endParaRPr lang="en-US" sz="750" b="1" dirty="0"/>
          </a:p>
        </p:txBody>
      </p:sp>
      <p:sp>
        <p:nvSpPr>
          <p:cNvPr id="6" name="Text 4"/>
          <p:cNvSpPr/>
          <p:nvPr/>
        </p:nvSpPr>
        <p:spPr>
          <a:xfrm>
            <a:off x="500881" y="941338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Kejelasan Inovasi (Story yang Jelas)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496119" y="1394296"/>
            <a:ext cx="8151763" cy="3166542"/>
          </a:xfrm>
          <a:prstGeom prst="roundRect">
            <a:avLst>
              <a:gd name="adj" fmla="val 1645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96119" y="1758255"/>
            <a:ext cx="8151763" cy="775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496119" y="2318296"/>
            <a:ext cx="8151763" cy="775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496119" y="2878336"/>
            <a:ext cx="8151763" cy="775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496119" y="3438376"/>
            <a:ext cx="8151763" cy="775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496119" y="3998416"/>
            <a:ext cx="8151763" cy="775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500881" y="1399059"/>
            <a:ext cx="4071119" cy="359197"/>
          </a:xfrm>
          <a:prstGeom prst="rect">
            <a:avLst/>
          </a:prstGeom>
          <a:solidFill>
            <a:srgbClr val="4950BC"/>
          </a:solidFill>
          <a:ln/>
        </p:spPr>
      </p:sp>
      <p:sp>
        <p:nvSpPr>
          <p:cNvPr id="14" name="Text 12"/>
          <p:cNvSpPr/>
          <p:nvPr/>
        </p:nvSpPr>
        <p:spPr>
          <a:xfrm>
            <a:off x="624855" y="1478235"/>
            <a:ext cx="428037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Skor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4572000" y="1399059"/>
            <a:ext cx="4071119" cy="359197"/>
          </a:xfrm>
          <a:prstGeom prst="rect">
            <a:avLst/>
          </a:prstGeom>
          <a:solidFill>
            <a:srgbClr val="4950BC"/>
          </a:solidFill>
          <a:ln/>
        </p:spPr>
      </p:sp>
      <p:sp>
        <p:nvSpPr>
          <p:cNvPr id="16" name="Text 14"/>
          <p:cNvSpPr/>
          <p:nvPr/>
        </p:nvSpPr>
        <p:spPr>
          <a:xfrm>
            <a:off x="4695974" y="1478235"/>
            <a:ext cx="428037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Kriteria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624855" y="1839813"/>
            <a:ext cx="428037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 – Sangat Kurang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695974" y="1839813"/>
            <a:ext cx="3823171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Inovasi tidak dijelaskan atau tidak ada narasi yang menghubungkan masalah, solusi, dan nilai inovasi.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24855" y="2399854"/>
            <a:ext cx="428037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 – Kurang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4695974" y="2399854"/>
            <a:ext cx="3823171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Inovasi dijelaskan sebagian; story masih terputus-putus dan sulit diikuti.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624855" y="2959894"/>
            <a:ext cx="428037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3 – Cukup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695974" y="2959894"/>
            <a:ext cx="3823171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Cukup jelas dengan story yang cukup runtut, namun kurang kuat dalam menonjolkan nilai unik inovasi.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624855" y="3519934"/>
            <a:ext cx="428037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4 – Baik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4695974" y="3519934"/>
            <a:ext cx="3823171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Jelas dengan story yang runtut dan menarik; nilai unik cukup menonjol.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624855" y="4079974"/>
            <a:ext cx="428037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5 – Sangat Baik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4695974" y="4079974"/>
            <a:ext cx="3823171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Sangat jelas dengan story yang runtut, menarik, dan meyakinkan; nilai unik inovasi sangat menonjol.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596280"/>
            <a:ext cx="1335732" cy="188565"/>
          </a:xfrm>
          <a:prstGeom prst="roundRect">
            <a:avLst>
              <a:gd name="adj" fmla="val 22104"/>
            </a:avLst>
          </a:prstGeom>
          <a:solidFill>
            <a:srgbClr val="DADBF1"/>
          </a:solidFill>
          <a:ln/>
        </p:spPr>
      </p:sp>
      <p:sp>
        <p:nvSpPr>
          <p:cNvPr id="3" name="Text 1"/>
          <p:cNvSpPr/>
          <p:nvPr/>
        </p:nvSpPr>
        <p:spPr>
          <a:xfrm>
            <a:off x="570533" y="633487"/>
            <a:ext cx="1644104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KELAS E4 – INDIKATOR 2</a:t>
            </a:r>
            <a:endParaRPr lang="en-US" sz="750" b="1" dirty="0"/>
          </a:p>
        </p:txBody>
      </p:sp>
      <p:sp>
        <p:nvSpPr>
          <p:cNvPr id="4" name="Shape 2"/>
          <p:cNvSpPr/>
          <p:nvPr/>
        </p:nvSpPr>
        <p:spPr>
          <a:xfrm>
            <a:off x="1893838" y="596280"/>
            <a:ext cx="1423988" cy="188565"/>
          </a:xfrm>
          <a:prstGeom prst="roundRect">
            <a:avLst>
              <a:gd name="adj" fmla="val 22104"/>
            </a:avLst>
          </a:prstGeom>
          <a:noFill/>
          <a:ln w="4763">
            <a:solidFill>
              <a:srgbClr val="4950B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968252" y="633487"/>
            <a:ext cx="1732359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750" b="1" dirty="0">
                <a:solidFill>
                  <a:srgbClr val="4950B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PRESENTASI | BOBOT 25%</a:t>
            </a:r>
            <a:endParaRPr lang="en-US" sz="750" b="1" dirty="0"/>
          </a:p>
        </p:txBody>
      </p:sp>
      <p:sp>
        <p:nvSpPr>
          <p:cNvPr id="6" name="Text 4"/>
          <p:cNvSpPr/>
          <p:nvPr/>
        </p:nvSpPr>
        <p:spPr>
          <a:xfrm>
            <a:off x="496119" y="834405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Kualitas Pengembangan BMC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496044" y="1336242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Indikator ini menilai sejauh mana Business Model Canvas telah berkembang dan disempurnakan berdasarkan validasi dan umpan balik pasar dibanding periode sebelumnya.</a:t>
            </a:r>
            <a:endParaRPr lang="en-US" sz="120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119" y="1944439"/>
            <a:ext cx="2634555" cy="1140172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634454" y="2101679"/>
            <a:ext cx="230088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Skor 1 – Sangat Kurang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622399" y="2357516"/>
            <a:ext cx="2439144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Tidak ada perkembangan/perubahan dari periode sebelumnya, atau tidak ada BMC.</a:t>
            </a:r>
            <a:endParaRPr lang="en-US" sz="1100" dirty="0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4648" y="1944439"/>
            <a:ext cx="2634630" cy="114017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450059" y="2082701"/>
            <a:ext cx="230095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Skor 2 – Kurang</a:t>
            </a:r>
            <a:endParaRPr lang="en-US" sz="1200" dirty="0"/>
          </a:p>
        </p:txBody>
      </p:sp>
      <p:sp>
        <p:nvSpPr>
          <p:cNvPr id="13" name="Text 9"/>
          <p:cNvSpPr/>
          <p:nvPr/>
        </p:nvSpPr>
        <p:spPr>
          <a:xfrm>
            <a:off x="3450059" y="2350963"/>
            <a:ext cx="2300957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Sedikit perkembangan; revisi blok minim dan kurang berdasarkan data/insight baru.</a:t>
            </a:r>
            <a:endParaRPr lang="en-US" sz="1100" dirty="0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13252" y="1944439"/>
            <a:ext cx="2634555" cy="1140172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6208663" y="2082701"/>
            <a:ext cx="230088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Skor 3 – Cukup</a:t>
            </a:r>
            <a:endParaRPr lang="en-US" sz="1200" dirty="0"/>
          </a:p>
        </p:txBody>
      </p:sp>
      <p:sp>
        <p:nvSpPr>
          <p:cNvPr id="16" name="Text 11"/>
          <p:cNvSpPr/>
          <p:nvPr/>
        </p:nvSpPr>
        <p:spPr>
          <a:xfrm>
            <a:off x="6208663" y="2350963"/>
            <a:ext cx="230088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Perkembangan cukup; sebagian blok direvisi berdasarkan validasi atau umpan balik pasar.</a:t>
            </a:r>
            <a:endParaRPr lang="en-US" sz="1100" dirty="0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6119" y="3208586"/>
            <a:ext cx="2634555" cy="1338635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622399" y="3346847"/>
            <a:ext cx="230088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Skor 4 – Baik</a:t>
            </a:r>
            <a:endParaRPr lang="en-US" sz="1200" dirty="0"/>
          </a:p>
        </p:txBody>
      </p:sp>
      <p:sp>
        <p:nvSpPr>
          <p:cNvPr id="19" name="Text 13"/>
          <p:cNvSpPr/>
          <p:nvPr/>
        </p:nvSpPr>
        <p:spPr>
          <a:xfrm>
            <a:off x="634454" y="3580209"/>
            <a:ext cx="2481932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Perkembangan baik; sebagian besar blok telah </a:t>
            </a:r>
            <a:r>
              <a:rPr lang="en-US" sz="11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divalidasi</a:t>
            </a: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dan </a:t>
            </a:r>
            <a:r>
              <a:rPr lang="en-US" sz="11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disempurnakan</a:t>
            </a: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100" dirty="0"/>
          </a:p>
        </p:txBody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54648" y="3208586"/>
            <a:ext cx="2634630" cy="1338635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3450059" y="3346847"/>
            <a:ext cx="230095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Skor 5 – Sangat Baik</a:t>
            </a:r>
            <a:endParaRPr lang="en-US" sz="1200" dirty="0"/>
          </a:p>
        </p:txBody>
      </p:sp>
      <p:sp>
        <p:nvSpPr>
          <p:cNvPr id="22" name="Text 15"/>
          <p:cNvSpPr/>
          <p:nvPr/>
        </p:nvSpPr>
        <p:spPr>
          <a:xfrm>
            <a:off x="3450059" y="3615110"/>
            <a:ext cx="2300957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Perkembangan signifikan; seluruh blok divalidasi, disempurnakan, dan mencerminkan model bisnis yang matang.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379065"/>
            <a:ext cx="1520205" cy="188565"/>
          </a:xfrm>
          <a:prstGeom prst="roundRect">
            <a:avLst>
              <a:gd name="adj" fmla="val 22104"/>
            </a:avLst>
          </a:prstGeom>
          <a:solidFill>
            <a:srgbClr val="DADBF1"/>
          </a:solidFill>
          <a:ln/>
        </p:spPr>
      </p:sp>
      <p:sp>
        <p:nvSpPr>
          <p:cNvPr id="3" name="Text 1"/>
          <p:cNvSpPr/>
          <p:nvPr/>
        </p:nvSpPr>
        <p:spPr>
          <a:xfrm>
            <a:off x="570533" y="416272"/>
            <a:ext cx="1828577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KELAS E4 – INDIKATOR 3 &amp; 4</a:t>
            </a:r>
            <a:endParaRPr lang="en-US" sz="750" b="1" dirty="0"/>
          </a:p>
        </p:txBody>
      </p:sp>
      <p:sp>
        <p:nvSpPr>
          <p:cNvPr id="4" name="Shape 2"/>
          <p:cNvSpPr/>
          <p:nvPr/>
        </p:nvSpPr>
        <p:spPr>
          <a:xfrm>
            <a:off x="2078310" y="379065"/>
            <a:ext cx="1959025" cy="188565"/>
          </a:xfrm>
          <a:prstGeom prst="roundRect">
            <a:avLst>
              <a:gd name="adj" fmla="val 22104"/>
            </a:avLst>
          </a:prstGeom>
          <a:noFill/>
          <a:ln w="4763">
            <a:solidFill>
              <a:srgbClr val="4950B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152724" y="416272"/>
            <a:ext cx="2267396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750" b="1" dirty="0">
                <a:solidFill>
                  <a:srgbClr val="4950B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BOBOT 25% MASING-MASING</a:t>
            </a:r>
            <a:endParaRPr lang="en-US" sz="750" b="1" dirty="0"/>
          </a:p>
        </p:txBody>
      </p:sp>
      <p:sp>
        <p:nvSpPr>
          <p:cNvPr id="6" name="Text 4"/>
          <p:cNvSpPr/>
          <p:nvPr/>
        </p:nvSpPr>
        <p:spPr>
          <a:xfrm>
            <a:off x="496119" y="617190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Pertumbuhan Penjualan &amp; Inovasi Produk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406822" y="1190774"/>
            <a:ext cx="4103191" cy="3573587"/>
          </a:xfrm>
          <a:prstGeom prst="roundRect">
            <a:avLst>
              <a:gd name="adj" fmla="val 2499"/>
            </a:avLst>
          </a:prstGeom>
          <a:solidFill>
            <a:srgbClr val="4950BC"/>
          </a:solidFill>
          <a:ln/>
        </p:spPr>
      </p:sp>
      <p:sp>
        <p:nvSpPr>
          <p:cNvPr id="8" name="Text 6"/>
          <p:cNvSpPr/>
          <p:nvPr/>
        </p:nvSpPr>
        <p:spPr>
          <a:xfrm>
            <a:off x="530796" y="1314748"/>
            <a:ext cx="385524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Pertumbuhan Penjualan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30796" y="1716360"/>
            <a:ext cx="61987" cy="61987"/>
          </a:xfrm>
          <a:prstGeom prst="ellipse">
            <a:avLst/>
          </a:prstGeom>
          <a:solidFill>
            <a:srgbClr val="4950BC"/>
          </a:solidFill>
          <a:ln/>
        </p:spPr>
      </p:sp>
      <p:sp>
        <p:nvSpPr>
          <p:cNvPr id="10" name="Text 8"/>
          <p:cNvSpPr/>
          <p:nvPr/>
        </p:nvSpPr>
        <p:spPr>
          <a:xfrm>
            <a:off x="716756" y="1648123"/>
            <a:ext cx="366928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Skor 1:</a:t>
            </a: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950" dirty="0" err="1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Tidak</a:t>
            </a: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ada data penjualan atau tidak </a:t>
            </a:r>
            <a:r>
              <a:rPr lang="en-US" sz="950" dirty="0" err="1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ada</a:t>
            </a: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950" dirty="0" err="1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pertumbuhan</a:t>
            </a: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530796" y="2162845"/>
            <a:ext cx="61987" cy="61987"/>
          </a:xfrm>
          <a:prstGeom prst="ellipse">
            <a:avLst/>
          </a:prstGeom>
          <a:solidFill>
            <a:srgbClr val="4950BC"/>
          </a:solidFill>
          <a:ln/>
        </p:spPr>
      </p:sp>
      <p:sp>
        <p:nvSpPr>
          <p:cNvPr id="12" name="Text 10"/>
          <p:cNvSpPr/>
          <p:nvPr/>
        </p:nvSpPr>
        <p:spPr>
          <a:xfrm>
            <a:off x="716756" y="2094607"/>
            <a:ext cx="366928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sz="950" b="1" dirty="0" err="1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Skor</a:t>
            </a: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2:</a:t>
            </a: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Data ada, namun pertumbuhan sangat kecil/tidak konsisten tanpa analisis.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530796" y="2807791"/>
            <a:ext cx="61987" cy="61987"/>
          </a:xfrm>
          <a:prstGeom prst="ellipse">
            <a:avLst/>
          </a:prstGeom>
          <a:solidFill>
            <a:srgbClr val="4950BC"/>
          </a:solidFill>
          <a:ln/>
        </p:spPr>
      </p:sp>
      <p:sp>
        <p:nvSpPr>
          <p:cNvPr id="14" name="Text 12"/>
          <p:cNvSpPr/>
          <p:nvPr/>
        </p:nvSpPr>
        <p:spPr>
          <a:xfrm>
            <a:off x="716756" y="2739554"/>
            <a:ext cx="366928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Skor 3:</a:t>
            </a: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Pertumbuhan cukup, didukung data namun analisis penyebab terbatas.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530796" y="3452738"/>
            <a:ext cx="61987" cy="61987"/>
          </a:xfrm>
          <a:prstGeom prst="ellipse">
            <a:avLst/>
          </a:prstGeom>
          <a:solidFill>
            <a:srgbClr val="4950BC"/>
          </a:solidFill>
          <a:ln/>
        </p:spPr>
      </p:sp>
      <p:sp>
        <p:nvSpPr>
          <p:cNvPr id="16" name="Text 14"/>
          <p:cNvSpPr/>
          <p:nvPr/>
        </p:nvSpPr>
        <p:spPr>
          <a:xfrm>
            <a:off x="716756" y="3384500"/>
            <a:ext cx="366928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Skor 4:</a:t>
            </a: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Pertumbuhan baik dan konsisten, didukung data dan analisis memadai.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530796" y="4097685"/>
            <a:ext cx="61987" cy="61987"/>
          </a:xfrm>
          <a:prstGeom prst="ellipse">
            <a:avLst/>
          </a:prstGeom>
          <a:solidFill>
            <a:srgbClr val="4950BC"/>
          </a:solidFill>
          <a:ln/>
        </p:spPr>
      </p:sp>
      <p:sp>
        <p:nvSpPr>
          <p:cNvPr id="18" name="Text 16"/>
          <p:cNvSpPr/>
          <p:nvPr/>
        </p:nvSpPr>
        <p:spPr>
          <a:xfrm>
            <a:off x="716756" y="4029447"/>
            <a:ext cx="366928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Skor 5:</a:t>
            </a: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Pertumbuhan signifikan dan konsisten, didukung data lengkap serta analisis strategi yang kuat.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4728046" y="1314748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Inovasi Produk di E4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4728046" y="1716360"/>
            <a:ext cx="61987" cy="61987"/>
          </a:xfrm>
          <a:prstGeom prst="ellipse">
            <a:avLst/>
          </a:prstGeom>
          <a:solidFill>
            <a:srgbClr val="4950BC"/>
          </a:solidFill>
          <a:ln/>
        </p:spPr>
      </p:sp>
      <p:sp>
        <p:nvSpPr>
          <p:cNvPr id="21" name="Text 19"/>
          <p:cNvSpPr/>
          <p:nvPr/>
        </p:nvSpPr>
        <p:spPr>
          <a:xfrm>
            <a:off x="4914007" y="1648123"/>
            <a:ext cx="373863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Skor 1:</a:t>
            </a: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Produk tidak menunjukkan unsur inovasi dibanding versi sebelumnya.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4728046" y="2361307"/>
            <a:ext cx="61987" cy="61987"/>
          </a:xfrm>
          <a:prstGeom prst="ellipse">
            <a:avLst/>
          </a:prstGeom>
          <a:solidFill>
            <a:srgbClr val="4950BC"/>
          </a:solidFill>
          <a:ln/>
        </p:spPr>
      </p:sp>
      <p:sp>
        <p:nvSpPr>
          <p:cNvPr id="23" name="Text 21"/>
          <p:cNvSpPr/>
          <p:nvPr/>
        </p:nvSpPr>
        <p:spPr>
          <a:xfrm>
            <a:off x="4914007" y="2293069"/>
            <a:ext cx="373863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Skor 2:</a:t>
            </a: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Sedikit unsur inovasi, namun kurang signifikan atau kurang relevan dengan kebutuhan pasar.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4728046" y="3006254"/>
            <a:ext cx="61987" cy="61987"/>
          </a:xfrm>
          <a:prstGeom prst="ellipse">
            <a:avLst/>
          </a:prstGeom>
          <a:solidFill>
            <a:srgbClr val="4950BC"/>
          </a:solidFill>
          <a:ln/>
        </p:spPr>
      </p:sp>
      <p:sp>
        <p:nvSpPr>
          <p:cNvPr id="25" name="Text 23"/>
          <p:cNvSpPr/>
          <p:nvPr/>
        </p:nvSpPr>
        <p:spPr>
          <a:xfrm>
            <a:off x="4914007" y="2938016"/>
            <a:ext cx="373863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Skor 3:</a:t>
            </a: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Inovasi cukup jelas dan cukup relevan dengan kebutuhan pasar.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4728046" y="3651200"/>
            <a:ext cx="61987" cy="61987"/>
          </a:xfrm>
          <a:prstGeom prst="ellipse">
            <a:avLst/>
          </a:prstGeom>
          <a:solidFill>
            <a:srgbClr val="4950BC"/>
          </a:solidFill>
          <a:ln/>
        </p:spPr>
      </p:sp>
      <p:sp>
        <p:nvSpPr>
          <p:cNvPr id="27" name="Text 25"/>
          <p:cNvSpPr/>
          <p:nvPr/>
        </p:nvSpPr>
        <p:spPr>
          <a:xfrm>
            <a:off x="4914007" y="3582963"/>
            <a:ext cx="373863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Skor 4:</a:t>
            </a: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Inovasi jelas, relevan, dan memberi nilai tambah dibanding versi sebelumnya.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4728046" y="4296147"/>
            <a:ext cx="61987" cy="61987"/>
          </a:xfrm>
          <a:prstGeom prst="ellipse">
            <a:avLst/>
          </a:prstGeom>
          <a:solidFill>
            <a:srgbClr val="4950BC"/>
          </a:solidFill>
          <a:ln/>
        </p:spPr>
      </p:sp>
      <p:sp>
        <p:nvSpPr>
          <p:cNvPr id="29" name="Text 27"/>
          <p:cNvSpPr/>
          <p:nvPr/>
        </p:nvSpPr>
        <p:spPr>
          <a:xfrm>
            <a:off x="4914007" y="4227909"/>
            <a:ext cx="373863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Skor 5:</a:t>
            </a: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Inovasi jelas, relevan, memberi nilai tambah signifikan, dan berpotensi kuat secara komersial.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854</Words>
  <Application>Microsoft Office PowerPoint</Application>
  <PresentationFormat>On-screen Show (16:9)</PresentationFormat>
  <Paragraphs>124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Inter Bold</vt:lpstr>
      <vt:lpstr>Arial</vt:lpstr>
      <vt:lpstr>Wingdings</vt:lpstr>
      <vt:lpstr>Inter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asus</dc:creator>
  <cp:lastModifiedBy>Elvina Emanuella</cp:lastModifiedBy>
  <cp:revision>9</cp:revision>
  <dcterms:created xsi:type="dcterms:W3CDTF">2026-07-14T13:23:14Z</dcterms:created>
  <dcterms:modified xsi:type="dcterms:W3CDTF">2026-07-14T14:04:57Z</dcterms:modified>
</cp:coreProperties>
</file>